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5" r:id="rId3"/>
    <p:sldId id="278" r:id="rId4"/>
    <p:sldId id="282" r:id="rId5"/>
    <p:sldId id="287" r:id="rId6"/>
    <p:sldId id="288" r:id="rId7"/>
    <p:sldId id="289" r:id="rId8"/>
    <p:sldId id="284" r:id="rId9"/>
    <p:sldId id="291" r:id="rId10"/>
    <p:sldId id="293" r:id="rId11"/>
    <p:sldId id="292" r:id="rId12"/>
    <p:sldId id="294" r:id="rId13"/>
    <p:sldId id="286" r:id="rId14"/>
    <p:sldId id="290" r:id="rId15"/>
    <p:sldId id="270" r:id="rId16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 autoAdjust="0"/>
    <p:restoredTop sz="94660"/>
  </p:normalViewPr>
  <p:slideViewPr>
    <p:cSldViewPr>
      <p:cViewPr varScale="1">
        <p:scale>
          <a:sx n="106" d="100"/>
          <a:sy n="106" d="100"/>
        </p:scale>
        <p:origin x="206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245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stockphoto.com/the-view-inside-the-empty-car-the-54421487.html" TargetMode="External"/><Relationship Id="rId2" Type="http://schemas.openxmlformats.org/officeDocument/2006/relationships/hyperlink" Target="https://www.nauto.com/blog/introducing-driver-drowsiness-aler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2667241322000039#:~:text=(2)%20EARM%20(%20t%20),as%2011%20in%20this%20experiment" TargetMode="External"/><Relationship Id="rId5" Type="http://schemas.openxmlformats.org/officeDocument/2006/relationships/hyperlink" Target="https://doi.org/10.1007/978-3-030-00665-5_70" TargetMode="External"/><Relationship Id="rId4" Type="http://schemas.openxmlformats.org/officeDocument/2006/relationships/hyperlink" Target="https://dergipark.org.tr/en/download/article-file/1983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524000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Driver </a:t>
            </a:r>
            <a:r>
              <a:rPr lang="en-US" altLang="en-US" sz="3600" dirty="0"/>
              <a:t>Drowsiness</a:t>
            </a:r>
            <a:r>
              <a:rPr lang="tr-TR" altLang="en-US" sz="3600" dirty="0"/>
              <a:t> </a:t>
            </a:r>
            <a:r>
              <a:rPr lang="tr-TR" altLang="en-US" sz="3600" dirty="0" err="1"/>
              <a:t>Detection</a:t>
            </a:r>
            <a:r>
              <a:rPr lang="tr-TR" altLang="en-US" sz="3600" dirty="0"/>
              <a:t> </a:t>
            </a:r>
            <a:r>
              <a:rPr lang="tr-TR" altLang="en-US" sz="3600" dirty="0" err="1"/>
              <a:t>System</a:t>
            </a:r>
            <a:br>
              <a:rPr lang="tr-TR" altLang="en-US" sz="3600" dirty="0"/>
            </a:br>
            <a:endParaRPr lang="tr-TR" altLang="en-US" sz="36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CSE 495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3rd Presentation</a:t>
            </a:r>
            <a:endParaRPr lang="en-US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Yakup Talha Yolcu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Project Advisor : Yrd. Doç. Dr. Burcu Yılmaz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 err="1"/>
              <a:t>January</a:t>
            </a:r>
            <a:r>
              <a:rPr lang="tr-TR" altLang="en-US" sz="1800" b="1" dirty="0"/>
              <a:t>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5FEB60-1D9A-E5D2-6503-8FCEC909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8771EBC-1438-E672-0074-747BE6B3E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10</a:t>
            </a:fld>
            <a:endParaRPr lang="tr-TR" alt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636FA1-9AA5-2B06-B18B-9EC1E065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0" y="1219200"/>
            <a:ext cx="808369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D44ECA-A5F5-22D4-26BA-A1E2FB3D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28CF44F5-2B85-DC9B-9110-AF1486902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47800"/>
            <a:ext cx="7656630" cy="4495800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1948747-45A8-764E-CD04-FBE496395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7496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53471D-0CA1-6D1C-9EAF-4E8F0D80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05D6E9C-4865-6BA3-3167-15BB7495A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12</a:t>
            </a:fld>
            <a:endParaRPr lang="tr-TR" alt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66B57CF-5642-E938-2AF2-66B5442D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9859"/>
            <a:ext cx="8358123" cy="4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4C544A-2B53-96EF-D2E5-1ED35347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/>
              <a:t>Test </a:t>
            </a:r>
            <a:r>
              <a:rPr lang="tr-TR" sz="4000" dirty="0" err="1"/>
              <a:t>Results</a:t>
            </a:r>
            <a:endParaRPr lang="en-US" sz="4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168B101-65DC-0A08-3764-D0BD0F2BA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13</a:t>
            </a:fld>
            <a:endParaRPr lang="tr-TR" altLang="en-US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50FBB016-5AF6-9560-5DC0-8A0723CA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33163"/>
            <a:ext cx="7467600" cy="43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54B00A-65CD-7B9C-8BA2-4242EFCB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Success</a:t>
            </a:r>
            <a:r>
              <a:rPr lang="tr-TR" dirty="0"/>
              <a:t> </a:t>
            </a:r>
            <a:r>
              <a:rPr lang="tr-TR" dirty="0" err="1"/>
              <a:t>Criterias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E92661-2CE3-2A8B-9D7F-2B118840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Predicting the drowsiness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of the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driver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5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seconds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at max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This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criteria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is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achieved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if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necessary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conditions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is 	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achieved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because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computer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does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not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make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any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complex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computations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, time can be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adjusted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into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various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numbers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depend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choice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B0B2DF-CA43-1B29-ADF0-02D7559E0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73227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 err="1"/>
              <a:t>Resources</a:t>
            </a:r>
            <a:r>
              <a:rPr lang="tr-TR" altLang="en-US" sz="4000" dirty="0"/>
              <a:t> </a:t>
            </a:r>
            <a:r>
              <a:rPr lang="tr-TR" altLang="en-US" sz="4000" dirty="0" err="1"/>
              <a:t>and</a:t>
            </a:r>
            <a:r>
              <a:rPr lang="tr-TR" altLang="en-US" sz="4000" dirty="0"/>
              <a:t> </a:t>
            </a:r>
            <a:r>
              <a:rPr lang="tr-TR" altLang="en-US" sz="4000" dirty="0" err="1"/>
              <a:t>References</a:t>
            </a:r>
            <a:endParaRPr lang="tr-TR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7391400" cy="49530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tr-TR" altLang="en-US" sz="1200" dirty="0">
                <a:hlinkClick r:id="rId2"/>
              </a:rPr>
              <a:t>https://www.nauto.com/blog/introducing-driver-drowsiness-alerts</a:t>
            </a:r>
            <a:r>
              <a:rPr lang="tr-TR" altLang="en-US" sz="1200" dirty="0"/>
              <a:t>  (</a:t>
            </a:r>
            <a:r>
              <a:rPr lang="tr-TR" altLang="en-US" sz="1200" dirty="0" err="1"/>
              <a:t>Drowsy</a:t>
            </a:r>
            <a:r>
              <a:rPr lang="tr-TR" altLang="en-US" sz="1200" dirty="0"/>
              <a:t> </a:t>
            </a:r>
            <a:r>
              <a:rPr lang="tr-TR" altLang="en-US" sz="1200" dirty="0" err="1"/>
              <a:t>driver</a:t>
            </a:r>
            <a:r>
              <a:rPr lang="tr-TR" altLang="en-US" sz="1200" dirty="0"/>
              <a:t> in Project Definition </a:t>
            </a:r>
            <a:r>
              <a:rPr lang="tr-TR" altLang="en-US" sz="1200" dirty="0" err="1"/>
              <a:t>page</a:t>
            </a:r>
            <a:r>
              <a:rPr lang="tr-TR" altLang="en-US" sz="1200" dirty="0"/>
              <a:t>)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200" dirty="0">
                <a:hlinkClick r:id="rId3"/>
              </a:rPr>
              <a:t>https://www.canstockphoto.com/the-view-inside-the-empty-car-the-54421487.html</a:t>
            </a:r>
            <a:r>
              <a:rPr lang="tr-TR" altLang="en-US" sz="1200" dirty="0"/>
              <a:t> (</a:t>
            </a:r>
            <a:r>
              <a:rPr lang="tr-TR" altLang="en-US" sz="1200" dirty="0" err="1"/>
              <a:t>Empty</a:t>
            </a:r>
            <a:r>
              <a:rPr lang="tr-TR" altLang="en-US" sz="1200" dirty="0"/>
              <a:t> car inside </a:t>
            </a:r>
            <a:r>
              <a:rPr lang="tr-TR" altLang="en-US" sz="1200" dirty="0" err="1"/>
              <a:t>view</a:t>
            </a:r>
            <a:r>
              <a:rPr lang="tr-TR" altLang="en-US" sz="1200" dirty="0"/>
              <a:t> </a:t>
            </a:r>
            <a:r>
              <a:rPr lang="tr-TR" altLang="en-US" sz="1200" dirty="0" err="1"/>
              <a:t>used</a:t>
            </a:r>
            <a:r>
              <a:rPr lang="tr-TR" altLang="en-US" sz="1200" dirty="0"/>
              <a:t> in Project Design </a:t>
            </a:r>
            <a:r>
              <a:rPr lang="tr-TR" altLang="en-US" sz="1200" dirty="0" err="1"/>
              <a:t>Page</a:t>
            </a:r>
            <a:r>
              <a:rPr lang="tr-TR" altLang="en-US" sz="1200" dirty="0"/>
              <a:t>)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200" dirty="0">
                <a:hlinkClick r:id="rId4"/>
              </a:rPr>
              <a:t>https://dergipark.org.tr/en/download/article-file/19838</a:t>
            </a:r>
            <a:r>
              <a:rPr lang="tr-TR" altLang="en-US" sz="1200" dirty="0"/>
              <a:t> (</a:t>
            </a:r>
            <a:r>
              <a:rPr lang="en-US" sz="1200" dirty="0"/>
              <a:t>Analysis of Traffic Accidents in Turkey</a:t>
            </a:r>
            <a:r>
              <a:rPr lang="tr-TR" sz="1200" dirty="0"/>
              <a:t>,</a:t>
            </a:r>
            <a:r>
              <a:rPr lang="en-US" sz="1200" dirty="0"/>
              <a:t> </a:t>
            </a:r>
            <a:r>
              <a:rPr lang="tr-TR" sz="1200" dirty="0"/>
              <a:t>I</a:t>
            </a:r>
            <a:r>
              <a:rPr lang="en-US" sz="1200" dirty="0"/>
              <a:t>slim </a:t>
            </a:r>
            <a:r>
              <a:rPr lang="en-US" sz="1200" dirty="0" err="1"/>
              <a:t>Sungur</a:t>
            </a:r>
            <a:r>
              <a:rPr lang="en-US" sz="1200" dirty="0"/>
              <a:t>, Recep </a:t>
            </a:r>
            <a:r>
              <a:rPr lang="en-US" sz="1200" dirty="0" err="1"/>
              <a:t>Akdur</a:t>
            </a:r>
            <a:r>
              <a:rPr lang="en-US" sz="1200" dirty="0"/>
              <a:t> , </a:t>
            </a:r>
            <a:r>
              <a:rPr lang="en-US" sz="1200" dirty="0" err="1"/>
              <a:t>Birgül</a:t>
            </a:r>
            <a:r>
              <a:rPr lang="en-US" sz="1200" dirty="0"/>
              <a:t> </a:t>
            </a:r>
            <a:r>
              <a:rPr lang="en-US" sz="1200" dirty="0" err="1"/>
              <a:t>Piyal</a:t>
            </a:r>
            <a:r>
              <a:rPr lang="tr-TR" sz="1200" dirty="0"/>
              <a:t>) 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Poursadeghiyan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Mazloumi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A,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Nasl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Saraji G,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Baneshi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MM,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Khammar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A, Ebrahimi MH. Using Image Processing in the Proposed Drowsiness Detection System Design. Iran J Public Health. 2018 Sep;47(9):1371-1378. PMID: 30320012; PMCID: PMC6174048.</a:t>
            </a:r>
            <a:endParaRPr lang="tr-TR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514350" indent="-514350" eaLnBrk="1" hangingPunct="1">
              <a:buFontTx/>
              <a:buAutoNum type="arabicPeriod"/>
            </a:pPr>
            <a:r>
              <a:rPr lang="en-US" sz="1200" dirty="0"/>
              <a:t>Identification of Driver Drowsiness Using Image Processing </a:t>
            </a:r>
            <a:r>
              <a:rPr lang="en-US" sz="1200" dirty="0" err="1"/>
              <a:t>K.Praveen</a:t>
            </a:r>
            <a:r>
              <a:rPr lang="en-US" sz="1200" dirty="0"/>
              <a:t> Kumar, Srinivasa Rao </a:t>
            </a:r>
            <a:r>
              <a:rPr lang="en-US" sz="1200" dirty="0" err="1"/>
              <a:t>Thamanam</a:t>
            </a:r>
            <a:r>
              <a:rPr lang="en-US" sz="1200" dirty="0"/>
              <a:t>, M. Naresh Kumar</a:t>
            </a:r>
            <a:endParaRPr lang="tr-TR" sz="12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200" dirty="0" err="1"/>
              <a:t>Gilbile</a:t>
            </a:r>
            <a:r>
              <a:rPr lang="tr-TR" altLang="en-US" sz="1200" dirty="0"/>
              <a:t>, P., </a:t>
            </a:r>
            <a:r>
              <a:rPr lang="tr-TR" altLang="en-US" sz="1200" dirty="0" err="1"/>
              <a:t>Bhore</a:t>
            </a:r>
            <a:r>
              <a:rPr lang="tr-TR" altLang="en-US" sz="1200" dirty="0"/>
              <a:t>, P., </a:t>
            </a:r>
            <a:r>
              <a:rPr lang="tr-TR" altLang="en-US" sz="1200" dirty="0" err="1"/>
              <a:t>Kadam</a:t>
            </a:r>
            <a:r>
              <a:rPr lang="tr-TR" altLang="en-US" sz="1200" dirty="0"/>
              <a:t>, A., </a:t>
            </a:r>
            <a:r>
              <a:rPr lang="tr-TR" altLang="en-US" sz="1200" dirty="0" err="1"/>
              <a:t>Balbudhe</a:t>
            </a:r>
            <a:r>
              <a:rPr lang="tr-TR" altLang="en-US" sz="1200" dirty="0"/>
              <a:t>, K. (2019). </a:t>
            </a:r>
            <a:r>
              <a:rPr lang="tr-TR" altLang="en-US" sz="1200" dirty="0" err="1"/>
              <a:t>Driver’s</a:t>
            </a:r>
            <a:r>
              <a:rPr lang="tr-TR" altLang="en-US" sz="1200" dirty="0"/>
              <a:t> </a:t>
            </a:r>
            <a:r>
              <a:rPr lang="tr-TR" altLang="en-US" sz="1200" dirty="0" err="1"/>
              <a:t>Drowsiness</a:t>
            </a:r>
            <a:r>
              <a:rPr lang="tr-TR" altLang="en-US" sz="1200" dirty="0"/>
              <a:t> </a:t>
            </a:r>
            <a:r>
              <a:rPr lang="tr-TR" altLang="en-US" sz="1200" dirty="0" err="1"/>
              <a:t>Detection</a:t>
            </a:r>
            <a:r>
              <a:rPr lang="tr-TR" altLang="en-US" sz="1200" dirty="0"/>
              <a:t> Using Image </a:t>
            </a:r>
            <a:r>
              <a:rPr lang="tr-TR" altLang="en-US" sz="1200" dirty="0" err="1"/>
              <a:t>Processing</a:t>
            </a:r>
            <a:r>
              <a:rPr lang="tr-TR" altLang="en-US" sz="1200" dirty="0"/>
              <a:t>. </a:t>
            </a:r>
            <a:r>
              <a:rPr lang="tr-TR" altLang="en-US" sz="1200" dirty="0" err="1"/>
              <a:t>In</a:t>
            </a:r>
            <a:r>
              <a:rPr lang="tr-TR" altLang="en-US" sz="1200" dirty="0"/>
              <a:t>: </a:t>
            </a:r>
            <a:r>
              <a:rPr lang="tr-TR" altLang="en-US" sz="1200" dirty="0" err="1"/>
              <a:t>Pandian</a:t>
            </a:r>
            <a:r>
              <a:rPr lang="tr-TR" altLang="en-US" sz="1200" dirty="0"/>
              <a:t>, D., Fernando, X., </a:t>
            </a:r>
            <a:r>
              <a:rPr lang="tr-TR" altLang="en-US" sz="1200" dirty="0" err="1"/>
              <a:t>Baig</a:t>
            </a:r>
            <a:r>
              <a:rPr lang="tr-TR" altLang="en-US" sz="1200" dirty="0"/>
              <a:t>, Z., </a:t>
            </a:r>
            <a:r>
              <a:rPr lang="tr-TR" altLang="en-US" sz="1200" dirty="0" err="1"/>
              <a:t>Shi</a:t>
            </a:r>
            <a:r>
              <a:rPr lang="tr-TR" altLang="en-US" sz="1200" dirty="0"/>
              <a:t>, F. (</a:t>
            </a:r>
            <a:r>
              <a:rPr lang="tr-TR" altLang="en-US" sz="1200" dirty="0" err="1"/>
              <a:t>eds</a:t>
            </a:r>
            <a:r>
              <a:rPr lang="tr-TR" altLang="en-US" sz="1200" dirty="0"/>
              <a:t>) </a:t>
            </a:r>
            <a:r>
              <a:rPr lang="tr-TR" altLang="en-US" sz="1200" dirty="0" err="1"/>
              <a:t>Proceedings</a:t>
            </a:r>
            <a:r>
              <a:rPr lang="tr-TR" altLang="en-US" sz="1200" dirty="0"/>
              <a:t> of </a:t>
            </a:r>
            <a:r>
              <a:rPr lang="tr-TR" altLang="en-US" sz="1200" dirty="0" err="1"/>
              <a:t>the</a:t>
            </a:r>
            <a:r>
              <a:rPr lang="tr-TR" altLang="en-US" sz="1200" dirty="0"/>
              <a:t> International Conference on ISMAC in </a:t>
            </a:r>
            <a:r>
              <a:rPr lang="tr-TR" altLang="en-US" sz="1200" dirty="0" err="1"/>
              <a:t>Computational</a:t>
            </a:r>
            <a:r>
              <a:rPr lang="tr-TR" altLang="en-US" sz="1200" dirty="0"/>
              <a:t> </a:t>
            </a:r>
            <a:r>
              <a:rPr lang="tr-TR" altLang="en-US" sz="1200" dirty="0" err="1"/>
              <a:t>Vision</a:t>
            </a:r>
            <a:r>
              <a:rPr lang="tr-TR" altLang="en-US" sz="1200" dirty="0"/>
              <a:t> </a:t>
            </a:r>
            <a:r>
              <a:rPr lang="tr-TR" altLang="en-US" sz="1200" dirty="0" err="1"/>
              <a:t>and</a:t>
            </a:r>
            <a:r>
              <a:rPr lang="tr-TR" altLang="en-US" sz="1200" dirty="0"/>
              <a:t> </a:t>
            </a:r>
            <a:r>
              <a:rPr lang="tr-TR" altLang="en-US" sz="1200" dirty="0" err="1"/>
              <a:t>Bio-Engineering</a:t>
            </a:r>
            <a:r>
              <a:rPr lang="tr-TR" altLang="en-US" sz="1200" dirty="0"/>
              <a:t> 2018 (ISMAC-CVB). ISMAC 2018. </a:t>
            </a:r>
            <a:r>
              <a:rPr lang="tr-TR" altLang="en-US" sz="1200" dirty="0" err="1"/>
              <a:t>Lecture</a:t>
            </a:r>
            <a:r>
              <a:rPr lang="tr-TR" altLang="en-US" sz="1200" dirty="0"/>
              <a:t> </a:t>
            </a:r>
            <a:r>
              <a:rPr lang="tr-TR" altLang="en-US" sz="1200" dirty="0" err="1"/>
              <a:t>Notes</a:t>
            </a:r>
            <a:r>
              <a:rPr lang="tr-TR" altLang="en-US" sz="1200" dirty="0"/>
              <a:t> in </a:t>
            </a:r>
            <a:r>
              <a:rPr lang="tr-TR" altLang="en-US" sz="1200" dirty="0" err="1"/>
              <a:t>Computational</a:t>
            </a:r>
            <a:r>
              <a:rPr lang="tr-TR" altLang="en-US" sz="1200" dirty="0"/>
              <a:t> </a:t>
            </a:r>
            <a:r>
              <a:rPr lang="tr-TR" altLang="en-US" sz="1200" dirty="0" err="1"/>
              <a:t>Vision</a:t>
            </a:r>
            <a:r>
              <a:rPr lang="tr-TR" altLang="en-US" sz="1200" dirty="0"/>
              <a:t> </a:t>
            </a:r>
            <a:r>
              <a:rPr lang="tr-TR" altLang="en-US" sz="1200" dirty="0" err="1"/>
              <a:t>and</a:t>
            </a:r>
            <a:r>
              <a:rPr lang="tr-TR" altLang="en-US" sz="1200" dirty="0"/>
              <a:t> </a:t>
            </a:r>
            <a:r>
              <a:rPr lang="tr-TR" altLang="en-US" sz="1200" dirty="0" err="1"/>
              <a:t>Biomechanics</a:t>
            </a:r>
            <a:r>
              <a:rPr lang="tr-TR" altLang="en-US" sz="1200" dirty="0"/>
              <a:t>, </a:t>
            </a:r>
            <a:r>
              <a:rPr lang="tr-TR" altLang="en-US" sz="1200" dirty="0" err="1"/>
              <a:t>vol</a:t>
            </a:r>
            <a:r>
              <a:rPr lang="tr-TR" altLang="en-US" sz="1200" dirty="0"/>
              <a:t> 30. </a:t>
            </a:r>
            <a:r>
              <a:rPr lang="tr-TR" altLang="en-US" sz="1200" dirty="0" err="1"/>
              <a:t>Springer</a:t>
            </a:r>
            <a:r>
              <a:rPr lang="tr-TR" altLang="en-US" sz="1200" dirty="0"/>
              <a:t>, </a:t>
            </a:r>
            <a:r>
              <a:rPr lang="tr-TR" altLang="en-US" sz="1200" dirty="0" err="1"/>
              <a:t>Cham</a:t>
            </a:r>
            <a:r>
              <a:rPr lang="tr-TR" altLang="en-US" sz="1200" dirty="0"/>
              <a:t>. </a:t>
            </a:r>
            <a:r>
              <a:rPr lang="tr-TR" altLang="en-US" sz="1200" dirty="0">
                <a:hlinkClick r:id="rId5"/>
              </a:rPr>
              <a:t>https://doi.org/10.1007/978-3-030-00665-5_70</a:t>
            </a:r>
            <a:endParaRPr lang="tr-TR" altLang="en-US" sz="12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200" dirty="0">
                <a:hlinkClick r:id="rId6"/>
              </a:rPr>
              <a:t>https://www.sciencedirect.com/science/article/pii/S2667241322000039#:~:text=(2)%20EARM%20(%20t%20),as%2011%20in%20this%20experiment</a:t>
            </a:r>
            <a:endParaRPr lang="tr-TR" altLang="en-US" sz="1200" dirty="0"/>
          </a:p>
          <a:p>
            <a:pPr marL="514350" indent="-514350" eaLnBrk="1" hangingPunct="1">
              <a:buFontTx/>
              <a:buAutoNum type="arabicPeriod"/>
            </a:pPr>
            <a:r>
              <a:rPr lang="tr-TR" altLang="en-US" sz="1200" dirty="0"/>
              <a:t>https://learnopencv.com/driver-drowsiness-detection-using-mediapipe-in-python/</a:t>
            </a:r>
          </a:p>
          <a:p>
            <a:pPr marL="514350" indent="-514350" eaLnBrk="1" hangingPunct="1">
              <a:buFontTx/>
              <a:buAutoNum type="arabicPeriod"/>
            </a:pPr>
            <a:endParaRPr lang="tr-TR" altLang="en-US" sz="1600" dirty="0"/>
          </a:p>
          <a:p>
            <a:pPr marL="514350" indent="-514350" eaLnBrk="1" hangingPunct="1">
              <a:buFontTx/>
              <a:buNone/>
            </a:pPr>
            <a:br>
              <a:rPr lang="tr-TR" altLang="en-US" sz="1600" dirty="0"/>
            </a:br>
            <a:r>
              <a:rPr lang="tr-TR" altLang="en-US" sz="1600"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1800" dirty="0"/>
              <a:t>Project Definition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1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1800" dirty="0" err="1"/>
              <a:t>Goal</a:t>
            </a:r>
            <a:r>
              <a:rPr lang="tr-TR" altLang="en-US" sz="1800" dirty="0"/>
              <a:t> of </a:t>
            </a:r>
            <a:r>
              <a:rPr lang="tr-TR" altLang="en-US" sz="1800" dirty="0" err="1"/>
              <a:t>the</a:t>
            </a:r>
            <a:r>
              <a:rPr lang="tr-TR" altLang="en-US" sz="1800" dirty="0"/>
              <a:t> Project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1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1800" dirty="0" err="1"/>
              <a:t>What</a:t>
            </a:r>
            <a:r>
              <a:rPr lang="tr-TR" altLang="en-US" sz="1800" dirty="0"/>
              <a:t> is done </a:t>
            </a:r>
            <a:r>
              <a:rPr lang="tr-TR" altLang="en-US" sz="1800" dirty="0" err="1"/>
              <a:t>so</a:t>
            </a:r>
            <a:r>
              <a:rPr lang="tr-TR" altLang="en-US" sz="1800" dirty="0"/>
              <a:t> far?</a:t>
            </a:r>
          </a:p>
          <a:p>
            <a:pPr eaLnBrk="1" hangingPunct="1">
              <a:lnSpc>
                <a:spcPct val="90000"/>
              </a:lnSpc>
            </a:pPr>
            <a:endParaRPr lang="tr-TR" altLang="en-US" sz="1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1800" dirty="0" err="1"/>
              <a:t>What</a:t>
            </a:r>
            <a:r>
              <a:rPr lang="tr-TR" altLang="en-US" sz="1800" dirty="0"/>
              <a:t> </a:t>
            </a:r>
            <a:r>
              <a:rPr lang="tr-TR" altLang="en-US" sz="1800" dirty="0" err="1"/>
              <a:t>could</a:t>
            </a:r>
            <a:r>
              <a:rPr lang="tr-TR" altLang="en-US" sz="1800" dirty="0"/>
              <a:t> be done </a:t>
            </a:r>
            <a:r>
              <a:rPr lang="tr-TR" altLang="en-US" sz="1800" dirty="0" err="1"/>
              <a:t>from</a:t>
            </a:r>
            <a:r>
              <a:rPr lang="tr-TR" altLang="en-US" sz="1800" dirty="0"/>
              <a:t> </a:t>
            </a:r>
            <a:r>
              <a:rPr lang="tr-TR" altLang="en-US" sz="1800" dirty="0" err="1"/>
              <a:t>now</a:t>
            </a:r>
            <a:r>
              <a:rPr lang="tr-TR" altLang="en-US" sz="1800" dirty="0"/>
              <a:t> on?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1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1800" dirty="0"/>
              <a:t>Test </a:t>
            </a:r>
            <a:r>
              <a:rPr lang="tr-TR" altLang="en-US" sz="1800" dirty="0" err="1"/>
              <a:t>Results</a:t>
            </a:r>
            <a:endParaRPr lang="tr-TR" altLang="en-US" sz="18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1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1800" dirty="0" err="1"/>
              <a:t>Success</a:t>
            </a:r>
            <a:r>
              <a:rPr lang="tr-TR" altLang="en-US" sz="1800" dirty="0"/>
              <a:t> </a:t>
            </a:r>
            <a:r>
              <a:rPr lang="tr-TR" altLang="en-US" sz="1800" dirty="0" err="1"/>
              <a:t>Criterias</a:t>
            </a:r>
            <a:endParaRPr lang="tr-TR" altLang="en-US" sz="18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tr-TR" altLang="en-US" sz="1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1800" dirty="0" err="1"/>
              <a:t>Resources</a:t>
            </a:r>
            <a:r>
              <a:rPr lang="tr-TR" altLang="en-US" sz="1800" dirty="0"/>
              <a:t> </a:t>
            </a:r>
            <a:r>
              <a:rPr lang="tr-TR" altLang="en-US" sz="1800" dirty="0" err="1"/>
              <a:t>and</a:t>
            </a:r>
            <a:r>
              <a:rPr lang="tr-TR" altLang="en-US" sz="1800" dirty="0"/>
              <a:t> </a:t>
            </a:r>
            <a:r>
              <a:rPr lang="tr-TR" altLang="en-US" sz="1800" dirty="0" err="1"/>
              <a:t>References</a:t>
            </a:r>
            <a:endParaRPr lang="tr-TR" altLang="en-US" sz="1800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342B16-6F93-A167-91B0-9E05C3E0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/>
              <a:t>Project </a:t>
            </a:r>
            <a:r>
              <a:rPr lang="en-US" sz="4000" dirty="0" err="1"/>
              <a:t>Definit</a:t>
            </a:r>
            <a:r>
              <a:rPr lang="tr-TR" sz="4000" dirty="0"/>
              <a:t>i</a:t>
            </a:r>
            <a:r>
              <a:rPr lang="en-US" sz="4000" dirty="0"/>
              <a:t>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004439-99B5-3D4B-E6B3-6EC0EC39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project we have a system that gives an alarm if driver is detected as drowsy.</a:t>
            </a:r>
          </a:p>
          <a:p>
            <a:r>
              <a:rPr lang="en-US" dirty="0"/>
              <a:t>Drowsiness detection works on two different situations :</a:t>
            </a:r>
          </a:p>
          <a:p>
            <a:pPr lvl="1"/>
            <a:r>
              <a:rPr lang="en-US" dirty="0"/>
              <a:t>If driver is closing their eyes for an amount of time</a:t>
            </a:r>
          </a:p>
          <a:p>
            <a:pPr lvl="1"/>
            <a:r>
              <a:rPr lang="en-US" dirty="0"/>
              <a:t>If driver can’t keep their head up for an amount of time (moves the head to any side without turning head)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CE9417B-9E81-3745-B2F3-5D3C418E2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3</a:t>
            </a:fld>
            <a:endParaRPr lang="tr-TR" altLang="en-US"/>
          </a:p>
        </p:txBody>
      </p:sp>
      <p:pic>
        <p:nvPicPr>
          <p:cNvPr id="1026" name="Picture 2" descr="Introducing Driver Drowsiness Detection &amp; Alerts | Nauto">
            <a:extLst>
              <a:ext uri="{FF2B5EF4-FFF2-40B4-BE49-F238E27FC236}">
                <a16:creationId xmlns:a16="http://schemas.microsoft.com/office/drawing/2014/main" id="{1EA49AC3-FE6B-EA56-5B26-CEE1B43C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29146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arm Vector Art Stock Images | Depositphotos">
            <a:extLst>
              <a:ext uri="{FF2B5EF4-FFF2-40B4-BE49-F238E27FC236}">
                <a16:creationId xmlns:a16="http://schemas.microsoft.com/office/drawing/2014/main" id="{D821C152-0718-ABF5-4F4C-8D5FAE93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96" y="5107292"/>
            <a:ext cx="788552" cy="7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F8A99565-847D-E039-4272-89B880B9C976}"/>
              </a:ext>
            </a:extLst>
          </p:cNvPr>
          <p:cNvCxnSpPr>
            <a:cxnSpLocks/>
          </p:cNvCxnSpPr>
          <p:nvPr/>
        </p:nvCxnSpPr>
        <p:spPr bwMode="auto">
          <a:xfrm>
            <a:off x="4750952" y="5512952"/>
            <a:ext cx="1497448" cy="0"/>
          </a:xfrm>
          <a:prstGeom prst="straightConnector1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4DEE794-613B-9EA7-E9D7-D56E47A7A1AC}"/>
              </a:ext>
            </a:extLst>
          </p:cNvPr>
          <p:cNvSpPr txBox="1"/>
          <p:nvPr/>
        </p:nvSpPr>
        <p:spPr>
          <a:xfrm>
            <a:off x="4827152" y="5029140"/>
            <a:ext cx="142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When driver is detected as drowsy</a:t>
            </a:r>
          </a:p>
        </p:txBody>
      </p:sp>
    </p:spTree>
    <p:extLst>
      <p:ext uri="{BB962C8B-B14F-4D97-AF65-F5344CB8AC3E}">
        <p14:creationId xmlns:p14="http://schemas.microsoft.com/office/powerpoint/2010/main" val="392847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52EE5B-18ED-C07B-02AE-5EF2DF19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err="1"/>
              <a:t>What</a:t>
            </a:r>
            <a:r>
              <a:rPr lang="tr-TR" sz="4000" dirty="0"/>
              <a:t> is done </a:t>
            </a:r>
            <a:r>
              <a:rPr lang="tr-TR" sz="4000" dirty="0" err="1"/>
              <a:t>so</a:t>
            </a:r>
            <a:r>
              <a:rPr lang="tr-TR" sz="4000" dirty="0"/>
              <a:t> far?</a:t>
            </a:r>
            <a:endParaRPr lang="en-US" sz="4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E0E866E-A9EA-3750-F817-430D344C2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4</a:t>
            </a:fld>
            <a:endParaRPr lang="tr-TR" altLang="en-US"/>
          </a:p>
        </p:txBody>
      </p:sp>
      <p:graphicFrame>
        <p:nvGraphicFramePr>
          <p:cNvPr id="13" name="Tablo 13">
            <a:extLst>
              <a:ext uri="{FF2B5EF4-FFF2-40B4-BE49-F238E27FC236}">
                <a16:creationId xmlns:a16="http://schemas.microsoft.com/office/drawing/2014/main" id="{FAFEFDF9-5DF4-EF7B-5254-3E94A95E3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822412"/>
              </p:ext>
            </p:extLst>
          </p:nvPr>
        </p:nvGraphicFramePr>
        <p:xfrm>
          <a:off x="838200" y="1022891"/>
          <a:ext cx="77724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64">
                  <a:extLst>
                    <a:ext uri="{9D8B030D-6E8A-4147-A177-3AD203B41FA5}">
                      <a16:colId xmlns:a16="http://schemas.microsoft.com/office/drawing/2014/main" val="4088781885"/>
                    </a:ext>
                  </a:extLst>
                </a:gridCol>
                <a:gridCol w="2244614">
                  <a:extLst>
                    <a:ext uri="{9D8B030D-6E8A-4147-A177-3AD203B41FA5}">
                      <a16:colId xmlns:a16="http://schemas.microsoft.com/office/drawing/2014/main" val="1067939308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11036938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3524031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24.10-06.11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07.11-15.12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15.12-04.01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04.01-17.01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5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 err="1"/>
                        <a:t>Get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ready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the</a:t>
                      </a:r>
                      <a:r>
                        <a:rPr lang="tr-TR" sz="1100" dirty="0"/>
                        <a:t> hardware (</a:t>
                      </a:r>
                      <a:r>
                        <a:rPr lang="tr-TR" sz="1100" dirty="0" err="1"/>
                        <a:t>Rasperry</a:t>
                      </a:r>
                      <a:r>
                        <a:rPr lang="tr-TR" sz="1100" dirty="0"/>
                        <a:t> pi, </a:t>
                      </a:r>
                      <a:r>
                        <a:rPr lang="tr-TR" sz="1100" dirty="0" err="1"/>
                        <a:t>camera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etc</a:t>
                      </a:r>
                      <a:r>
                        <a:rPr lang="tr-TR" sz="1100" dirty="0"/>
                        <a:t>…)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 err="1"/>
                        <a:t>Determine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datasets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to</a:t>
                      </a:r>
                      <a:r>
                        <a:rPr lang="tr-TR" sz="1100" dirty="0"/>
                        <a:t> be </a:t>
                      </a:r>
                      <a:r>
                        <a:rPr lang="tr-TR" sz="1100" dirty="0" err="1"/>
                        <a:t>used</a:t>
                      </a:r>
                      <a:endParaRPr lang="en-US" sz="1100" dirty="0"/>
                    </a:p>
                    <a:p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 err="1"/>
                        <a:t>Installing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needed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libraries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to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the</a:t>
                      </a:r>
                      <a:r>
                        <a:rPr lang="tr-TR" sz="1100" dirty="0"/>
                        <a:t> hardware.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/>
                        <a:t>Training </a:t>
                      </a:r>
                      <a:r>
                        <a:rPr lang="tr-TR" sz="1100" dirty="0" err="1"/>
                        <a:t>models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and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compare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models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with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each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other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to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determine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success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rates</a:t>
                      </a:r>
                      <a:r>
                        <a:rPr lang="tr-TR" sz="11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/>
                        <a:t>CHANGE IN THE TIMELINE!!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tr-TR" sz="11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/>
                        <a:t>I </a:t>
                      </a:r>
                      <a:r>
                        <a:rPr lang="tr-TR" sz="1100" dirty="0" err="1"/>
                        <a:t>decided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continue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with</a:t>
                      </a:r>
                      <a:r>
                        <a:rPr lang="tr-TR" sz="1100" dirty="0"/>
                        <a:t> Python </a:t>
                      </a:r>
                      <a:r>
                        <a:rPr lang="tr-TR" sz="1100" dirty="0" err="1"/>
                        <a:t>mediapipe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library</a:t>
                      </a:r>
                      <a:r>
                        <a:rPr lang="tr-TR" sz="1100" dirty="0"/>
                        <a:t>. I </a:t>
                      </a:r>
                      <a:r>
                        <a:rPr lang="tr-TR" sz="1100" dirty="0" err="1"/>
                        <a:t>installed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the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required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modules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and</a:t>
                      </a:r>
                      <a:r>
                        <a:rPr lang="tr-TR" sz="1100" dirty="0"/>
                        <a:t> I </a:t>
                      </a:r>
                      <a:r>
                        <a:rPr lang="tr-TR" sz="1100" dirty="0" err="1"/>
                        <a:t>coded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the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necessary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algorithm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for</a:t>
                      </a:r>
                      <a:r>
                        <a:rPr lang="tr-TR" sz="1100" dirty="0"/>
                        <a:t> 3 </a:t>
                      </a:r>
                      <a:r>
                        <a:rPr lang="tr-TR" sz="1100" dirty="0" err="1"/>
                        <a:t>different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situations</a:t>
                      </a:r>
                      <a:r>
                        <a:rPr lang="tr-TR" sz="1100" dirty="0"/>
                        <a:t>.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/>
                        <a:t>I </a:t>
                      </a:r>
                      <a:r>
                        <a:rPr lang="tr-TR" sz="1100" dirty="0" err="1"/>
                        <a:t>connected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real</a:t>
                      </a:r>
                      <a:r>
                        <a:rPr lang="tr-TR" sz="1100" dirty="0"/>
                        <a:t> alarm </a:t>
                      </a:r>
                      <a:r>
                        <a:rPr lang="tr-TR" sz="1100" dirty="0" err="1"/>
                        <a:t>sound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to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computer</a:t>
                      </a:r>
                      <a:r>
                        <a:rPr lang="tr-TR" sz="11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tr-TR" sz="1100" dirty="0"/>
                        <a:t>I </a:t>
                      </a:r>
                      <a:r>
                        <a:rPr lang="tr-TR" sz="1100" dirty="0" err="1"/>
                        <a:t>tested</a:t>
                      </a:r>
                      <a:r>
                        <a:rPr lang="tr-TR" sz="1100" dirty="0"/>
                        <a:t> program </a:t>
                      </a:r>
                      <a:r>
                        <a:rPr lang="tr-TR" sz="1100" dirty="0" err="1"/>
                        <a:t>with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different</a:t>
                      </a:r>
                      <a:r>
                        <a:rPr lang="tr-TR" sz="1100" dirty="0"/>
                        <a:t> </a:t>
                      </a:r>
                      <a:r>
                        <a:rPr lang="tr-TR" sz="1100" dirty="0" err="1"/>
                        <a:t>images</a:t>
                      </a:r>
                      <a:endParaRPr lang="tr-TR" sz="11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7021"/>
                  </a:ext>
                </a:extLst>
              </a:tr>
            </a:tbl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589AA025-F351-FA2F-8BF9-E39106DB6E31}"/>
              </a:ext>
            </a:extLst>
          </p:cNvPr>
          <p:cNvSpPr txBox="1"/>
          <p:nvPr/>
        </p:nvSpPr>
        <p:spPr>
          <a:xfrm>
            <a:off x="762000" y="3410139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 I </a:t>
            </a:r>
            <a:r>
              <a:rPr lang="tr-TR" dirty="0" err="1"/>
              <a:t>decided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libraries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so</a:t>
            </a:r>
            <a:r>
              <a:rPr lang="tr-TR" dirty="0"/>
              <a:t> far. </a:t>
            </a:r>
            <a:r>
              <a:rPr lang="tr-TR" dirty="0" err="1"/>
              <a:t>There</a:t>
            </a:r>
            <a:r>
              <a:rPr lang="tr-TR" dirty="0"/>
              <a:t> is Python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called</a:t>
            </a:r>
            <a:r>
              <a:rPr lang="tr-TR" dirty="0"/>
              <a:t> </a:t>
            </a:r>
            <a:r>
              <a:rPr lang="tr-TR" dirty="0" err="1"/>
              <a:t>MediaPipe</a:t>
            </a:r>
            <a:r>
              <a:rPr lang="tr-TR" dirty="0"/>
              <a:t> </a:t>
            </a:r>
            <a:r>
              <a:rPr lang="tr-TR" dirty="0" err="1"/>
              <a:t>developed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Google. </a:t>
            </a:r>
            <a:r>
              <a:rPr lang="en-US" dirty="0" err="1"/>
              <a:t>MediaPipe</a:t>
            </a:r>
            <a:r>
              <a:rPr lang="en-US" dirty="0"/>
              <a:t> Face Mesh estimates 468 3D face landmarks in real-time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5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8667FBC-EE57-DE06-0773-CAA66C2FF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5</a:t>
            </a:fld>
            <a:endParaRPr lang="tr-TR" alt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D3B988E-26A6-961C-A0C0-96A4D4B59069}"/>
              </a:ext>
            </a:extLst>
          </p:cNvPr>
          <p:cNvSpPr txBox="1"/>
          <p:nvPr/>
        </p:nvSpPr>
        <p:spPr>
          <a:xfrm>
            <a:off x="0" y="1371600"/>
            <a:ext cx="1734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b="1" dirty="0" err="1"/>
              <a:t>Check</a:t>
            </a:r>
            <a:r>
              <a:rPr lang="tr-TR" sz="1000" b="1" dirty="0"/>
              <a:t> </a:t>
            </a:r>
            <a:r>
              <a:rPr lang="tr-TR" sz="1000" b="1" dirty="0" err="1"/>
              <a:t>cheeks</a:t>
            </a:r>
            <a:r>
              <a:rPr lang="tr-TR" sz="1000" b="1" dirty="0"/>
              <a:t> </a:t>
            </a:r>
            <a:r>
              <a:rPr lang="tr-TR" sz="1000" b="1" dirty="0" err="1"/>
              <a:t>mode</a:t>
            </a:r>
            <a:endParaRPr lang="tr-TR" sz="1000" b="1" dirty="0"/>
          </a:p>
          <a:p>
            <a:r>
              <a:rPr lang="en-US" sz="1000" dirty="0" err="1"/>
              <a:t>right_cheek_index</a:t>
            </a:r>
            <a:r>
              <a:rPr lang="en-US" sz="1000" dirty="0"/>
              <a:t> = 93</a:t>
            </a:r>
          </a:p>
          <a:p>
            <a:r>
              <a:rPr lang="en-US" sz="1000" dirty="0" err="1"/>
              <a:t>left_cheek_index</a:t>
            </a:r>
            <a:r>
              <a:rPr lang="en-US" sz="1000" dirty="0"/>
              <a:t> = 323</a:t>
            </a:r>
          </a:p>
          <a:p>
            <a:r>
              <a:rPr lang="en-US" sz="1000" dirty="0" err="1"/>
              <a:t>chin_index</a:t>
            </a:r>
            <a:r>
              <a:rPr lang="en-US" sz="1000" dirty="0"/>
              <a:t> = 152</a:t>
            </a:r>
            <a:endParaRPr lang="tr-TR" sz="1000" dirty="0"/>
          </a:p>
          <a:p>
            <a:r>
              <a:rPr lang="tr-TR" sz="1000" b="1" dirty="0"/>
              <a:t>Black </a:t>
            </a:r>
            <a:r>
              <a:rPr lang="tr-TR" sz="1000" b="1" dirty="0" err="1"/>
              <a:t>indices</a:t>
            </a:r>
            <a:r>
              <a:rPr lang="tr-TR" sz="1000" b="1" dirty="0"/>
              <a:t> </a:t>
            </a:r>
            <a:r>
              <a:rPr lang="tr-TR" sz="1000" dirty="0"/>
              <a:t>: </a:t>
            </a:r>
            <a:r>
              <a:rPr lang="tr-TR" sz="1000" dirty="0" err="1"/>
              <a:t>helps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check</a:t>
            </a:r>
            <a:r>
              <a:rPr lang="tr-TR" sz="1000" dirty="0"/>
              <a:t> </a:t>
            </a:r>
            <a:r>
              <a:rPr lang="tr-TR" sz="1000" dirty="0" err="1"/>
              <a:t>head</a:t>
            </a:r>
            <a:r>
              <a:rPr lang="tr-TR" sz="1000" dirty="0"/>
              <a:t> is </a:t>
            </a:r>
            <a:r>
              <a:rPr lang="tr-TR" sz="1000" dirty="0" err="1"/>
              <a:t>towards</a:t>
            </a:r>
            <a:r>
              <a:rPr lang="tr-TR" sz="1000" dirty="0"/>
              <a:t> </a:t>
            </a:r>
            <a:r>
              <a:rPr lang="tr-TR" sz="1000" dirty="0" err="1"/>
              <a:t>right</a:t>
            </a:r>
            <a:r>
              <a:rPr lang="tr-TR" sz="1000" dirty="0"/>
              <a:t> </a:t>
            </a:r>
            <a:r>
              <a:rPr lang="tr-TR" sz="1000" dirty="0" err="1"/>
              <a:t>or</a:t>
            </a:r>
            <a:r>
              <a:rPr lang="tr-TR" sz="1000" dirty="0"/>
              <a:t> </a:t>
            </a:r>
            <a:r>
              <a:rPr lang="tr-TR" sz="1000" dirty="0" err="1"/>
              <a:t>left</a:t>
            </a:r>
            <a:r>
              <a:rPr lang="tr-TR" sz="1000" dirty="0"/>
              <a:t>, </a:t>
            </a:r>
            <a:r>
              <a:rPr lang="tr-TR" sz="1000" dirty="0" err="1"/>
              <a:t>by</a:t>
            </a:r>
            <a:r>
              <a:rPr lang="tr-TR" sz="1000" dirty="0"/>
              <a:t> </a:t>
            </a:r>
            <a:r>
              <a:rPr lang="tr-TR" sz="1000" dirty="0" err="1"/>
              <a:t>looking</a:t>
            </a:r>
            <a:r>
              <a:rPr lang="tr-TR" sz="1000" dirty="0"/>
              <a:t> </a:t>
            </a:r>
            <a:r>
              <a:rPr lang="tr-TR" sz="1000" dirty="0" err="1"/>
              <a:t>angles</a:t>
            </a:r>
            <a:r>
              <a:rPr lang="tr-TR" sz="1000" dirty="0"/>
              <a:t> </a:t>
            </a:r>
            <a:r>
              <a:rPr lang="tr-TR" sz="1000" dirty="0" err="1"/>
              <a:t>between</a:t>
            </a:r>
            <a:r>
              <a:rPr lang="tr-TR" sz="1000" dirty="0"/>
              <a:t> </a:t>
            </a:r>
            <a:r>
              <a:rPr lang="tr-TR" sz="1000" dirty="0" err="1"/>
              <a:t>left</a:t>
            </a:r>
            <a:r>
              <a:rPr lang="tr-TR" sz="1000" dirty="0"/>
              <a:t> </a:t>
            </a:r>
            <a:r>
              <a:rPr lang="tr-TR" sz="1000" dirty="0" err="1"/>
              <a:t>cheek-chin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right</a:t>
            </a:r>
            <a:r>
              <a:rPr lang="tr-TR" sz="1000" dirty="0"/>
              <a:t> </a:t>
            </a:r>
            <a:r>
              <a:rPr lang="tr-TR" sz="1000" dirty="0" err="1"/>
              <a:t>cheek-chin</a:t>
            </a:r>
            <a:endParaRPr lang="tr-TR" sz="1000" dirty="0"/>
          </a:p>
          <a:p>
            <a:endParaRPr lang="en-US" sz="1000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466E802-70AC-9A2F-2AB6-703728E9BD33}"/>
              </a:ext>
            </a:extLst>
          </p:cNvPr>
          <p:cNvSpPr txBox="1"/>
          <p:nvPr/>
        </p:nvSpPr>
        <p:spPr>
          <a:xfrm>
            <a:off x="0" y="3315563"/>
            <a:ext cx="17348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b="1" dirty="0" err="1"/>
              <a:t>Check</a:t>
            </a:r>
            <a:r>
              <a:rPr lang="tr-TR" sz="1000" b="1" dirty="0"/>
              <a:t> </a:t>
            </a:r>
            <a:r>
              <a:rPr lang="tr-TR" sz="1000" b="1" dirty="0" err="1"/>
              <a:t>head</a:t>
            </a:r>
            <a:r>
              <a:rPr lang="tr-TR" sz="1000" b="1" dirty="0"/>
              <a:t> </a:t>
            </a:r>
            <a:r>
              <a:rPr lang="tr-TR" sz="1000" b="1" dirty="0" err="1"/>
              <a:t>down</a:t>
            </a:r>
            <a:r>
              <a:rPr lang="tr-TR" sz="1000" b="1" dirty="0"/>
              <a:t> </a:t>
            </a:r>
            <a:r>
              <a:rPr lang="tr-TR" sz="1000" b="1" dirty="0" err="1"/>
              <a:t>mode</a:t>
            </a:r>
            <a:endParaRPr lang="tr-TR" sz="1000" b="1" dirty="0"/>
          </a:p>
          <a:p>
            <a:r>
              <a:rPr lang="en-US" sz="1000" dirty="0" err="1"/>
              <a:t>right_nose_index</a:t>
            </a:r>
            <a:r>
              <a:rPr lang="en-US" sz="1000" dirty="0"/>
              <a:t> = 49</a:t>
            </a:r>
          </a:p>
          <a:p>
            <a:r>
              <a:rPr lang="en-US" sz="1000" dirty="0" err="1"/>
              <a:t>left_nose_index</a:t>
            </a:r>
            <a:r>
              <a:rPr lang="en-US" sz="1000" dirty="0"/>
              <a:t> = 279</a:t>
            </a:r>
          </a:p>
          <a:p>
            <a:r>
              <a:rPr lang="en-US" sz="1000" dirty="0" err="1"/>
              <a:t>up_nose_index</a:t>
            </a:r>
            <a:r>
              <a:rPr lang="en-US" sz="1000" dirty="0"/>
              <a:t> = 195</a:t>
            </a:r>
          </a:p>
          <a:p>
            <a:r>
              <a:rPr lang="en-US" sz="1000" dirty="0"/>
              <a:t>up_nose_index_2 = 5</a:t>
            </a:r>
            <a:endParaRPr lang="tr-TR" sz="1000" dirty="0"/>
          </a:p>
          <a:p>
            <a:endParaRPr lang="tr-TR" sz="1000" dirty="0"/>
          </a:p>
          <a:p>
            <a:r>
              <a:rPr lang="tr-TR" sz="1000" b="1" dirty="0" err="1">
                <a:solidFill>
                  <a:srgbClr val="FF0000"/>
                </a:solidFill>
              </a:rPr>
              <a:t>Red</a:t>
            </a:r>
            <a:r>
              <a:rPr lang="tr-TR" sz="1000" b="1" dirty="0">
                <a:solidFill>
                  <a:srgbClr val="FF0000"/>
                </a:solidFill>
              </a:rPr>
              <a:t> </a:t>
            </a:r>
            <a:r>
              <a:rPr lang="tr-TR" sz="1000" b="1" dirty="0" err="1">
                <a:solidFill>
                  <a:srgbClr val="FF0000"/>
                </a:solidFill>
              </a:rPr>
              <a:t>indices</a:t>
            </a:r>
            <a:r>
              <a:rPr lang="tr-TR" sz="1000" b="1" dirty="0">
                <a:solidFill>
                  <a:srgbClr val="FF0000"/>
                </a:solidFill>
              </a:rPr>
              <a:t> : </a:t>
            </a:r>
            <a:r>
              <a:rPr lang="tr-TR" sz="1000" dirty="0" err="1"/>
              <a:t>helps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check</a:t>
            </a:r>
            <a:r>
              <a:rPr lang="tr-TR" sz="1000" dirty="0"/>
              <a:t> </a:t>
            </a:r>
            <a:r>
              <a:rPr lang="tr-TR" sz="1000" dirty="0" err="1"/>
              <a:t>move</a:t>
            </a:r>
            <a:r>
              <a:rPr lang="tr-TR" sz="1000" dirty="0"/>
              <a:t> is </a:t>
            </a:r>
            <a:r>
              <a:rPr lang="tr-TR" sz="1000" dirty="0" err="1"/>
              <a:t>going</a:t>
            </a:r>
            <a:r>
              <a:rPr lang="tr-TR" sz="1000" dirty="0"/>
              <a:t> </a:t>
            </a:r>
            <a:r>
              <a:rPr lang="tr-TR" sz="1000" dirty="0" err="1"/>
              <a:t>down</a:t>
            </a:r>
            <a:r>
              <a:rPr lang="tr-TR" sz="1000" dirty="0"/>
              <a:t> </a:t>
            </a:r>
            <a:r>
              <a:rPr lang="tr-TR" sz="1000" dirty="0" err="1"/>
              <a:t>or</a:t>
            </a:r>
            <a:r>
              <a:rPr lang="tr-TR" sz="1000" dirty="0"/>
              <a:t> not, I am </a:t>
            </a:r>
            <a:r>
              <a:rPr lang="tr-TR" sz="1000" dirty="0" err="1"/>
              <a:t>deciding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drowsiness</a:t>
            </a:r>
            <a:r>
              <a:rPr lang="tr-TR" sz="1000" dirty="0"/>
              <a:t> </a:t>
            </a:r>
            <a:r>
              <a:rPr lang="tr-TR" sz="1000" dirty="0" err="1"/>
              <a:t>situation</a:t>
            </a:r>
            <a:r>
              <a:rPr lang="tr-TR" sz="1000" dirty="0"/>
              <a:t> </a:t>
            </a:r>
            <a:r>
              <a:rPr lang="tr-TR" sz="1000" dirty="0" err="1"/>
              <a:t>by</a:t>
            </a:r>
            <a:r>
              <a:rPr lang="tr-TR" sz="1000" dirty="0"/>
              <a:t> </a:t>
            </a:r>
            <a:r>
              <a:rPr lang="tr-TR" sz="1000" dirty="0" err="1"/>
              <a:t>looking</a:t>
            </a:r>
            <a:r>
              <a:rPr lang="tr-TR" sz="1000" dirty="0"/>
              <a:t> y </a:t>
            </a:r>
            <a:r>
              <a:rPr lang="tr-TR" sz="1000" dirty="0" err="1"/>
              <a:t>indices</a:t>
            </a:r>
            <a:r>
              <a:rPr lang="tr-TR" sz="1000" dirty="0"/>
              <a:t> of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upper</a:t>
            </a:r>
            <a:r>
              <a:rPr lang="tr-TR" sz="1000" dirty="0"/>
              <a:t> </a:t>
            </a:r>
            <a:r>
              <a:rPr lang="tr-TR" sz="1000" dirty="0" err="1"/>
              <a:t>points</a:t>
            </a:r>
            <a:r>
              <a:rPr lang="tr-TR" sz="1000" dirty="0"/>
              <a:t>. </a:t>
            </a:r>
            <a:r>
              <a:rPr lang="tr-TR" sz="1000" dirty="0" err="1"/>
              <a:t>If</a:t>
            </a:r>
            <a:r>
              <a:rPr lang="tr-TR" sz="1000" dirty="0"/>
              <a:t> </a:t>
            </a:r>
            <a:r>
              <a:rPr lang="tr-TR" sz="1000" dirty="0" err="1"/>
              <a:t>their</a:t>
            </a:r>
            <a:r>
              <a:rPr lang="tr-TR" sz="1000" dirty="0"/>
              <a:t> </a:t>
            </a:r>
            <a:r>
              <a:rPr lang="tr-TR" sz="1000" dirty="0" err="1"/>
              <a:t>average</a:t>
            </a:r>
            <a:r>
              <a:rPr lang="tr-TR" sz="1000" dirty="0"/>
              <a:t> </a:t>
            </a:r>
            <a:r>
              <a:rPr lang="tr-TR" sz="1000" dirty="0" err="1"/>
              <a:t>becomes</a:t>
            </a:r>
            <a:r>
              <a:rPr lang="tr-TR" sz="1000" dirty="0"/>
              <a:t> </a:t>
            </a:r>
            <a:r>
              <a:rPr lang="tr-TR" sz="1000" dirty="0" err="1"/>
              <a:t>larger</a:t>
            </a:r>
            <a:r>
              <a:rPr lang="tr-TR" sz="1000" dirty="0"/>
              <a:t> </a:t>
            </a:r>
            <a:r>
              <a:rPr lang="tr-TR" sz="1000" dirty="0" err="1"/>
              <a:t>than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right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left</a:t>
            </a:r>
            <a:r>
              <a:rPr lang="tr-TR" sz="1000" dirty="0"/>
              <a:t> </a:t>
            </a:r>
            <a:r>
              <a:rPr lang="tr-TR" sz="1000" dirty="0" err="1"/>
              <a:t>points</a:t>
            </a:r>
            <a:r>
              <a:rPr lang="tr-TR" sz="1000" dirty="0"/>
              <a:t> </a:t>
            </a:r>
            <a:r>
              <a:rPr lang="tr-TR" sz="1000" dirty="0" err="1"/>
              <a:t>average</a:t>
            </a:r>
            <a:r>
              <a:rPr lang="tr-TR" sz="1000" dirty="0"/>
              <a:t>, </a:t>
            </a:r>
            <a:r>
              <a:rPr lang="tr-TR" sz="1000" dirty="0" err="1"/>
              <a:t>then</a:t>
            </a:r>
            <a:r>
              <a:rPr lang="tr-TR" sz="1000" dirty="0"/>
              <a:t> </a:t>
            </a:r>
            <a:r>
              <a:rPr lang="tr-TR" sz="1000" dirty="0" err="1"/>
              <a:t>this</a:t>
            </a:r>
            <a:r>
              <a:rPr lang="tr-TR" sz="1000" dirty="0"/>
              <a:t> is </a:t>
            </a:r>
            <a:r>
              <a:rPr lang="tr-TR" sz="1000" dirty="0" err="1"/>
              <a:t>drowsiness</a:t>
            </a:r>
            <a:r>
              <a:rPr lang="tr-TR" sz="1000" dirty="0"/>
              <a:t>.</a:t>
            </a:r>
            <a:endParaRPr lang="tr-TR" sz="1000" b="1" dirty="0">
              <a:solidFill>
                <a:srgbClr val="FF0000"/>
              </a:solidFill>
            </a:endParaRPr>
          </a:p>
          <a:p>
            <a:endParaRPr lang="en-US" sz="10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51252A0-6901-8A17-499A-C812E2A6A113}"/>
              </a:ext>
            </a:extLst>
          </p:cNvPr>
          <p:cNvSpPr txBox="1"/>
          <p:nvPr/>
        </p:nvSpPr>
        <p:spPr>
          <a:xfrm>
            <a:off x="7465822" y="2438400"/>
            <a:ext cx="144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Eye</a:t>
            </a:r>
            <a:r>
              <a:rPr lang="tr-TR" dirty="0"/>
              <a:t> </a:t>
            </a:r>
            <a:r>
              <a:rPr lang="tr-TR" dirty="0" err="1"/>
              <a:t>situation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explained</a:t>
            </a:r>
            <a:r>
              <a:rPr lang="tr-TR" dirty="0"/>
              <a:t> in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slide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04C3B908-D321-73D1-9D96-726FEAC9E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2" y="834003"/>
            <a:ext cx="5674335" cy="5566798"/>
          </a:xfrm>
          <a:prstGeom prst="rect">
            <a:avLst/>
          </a:prstGeom>
        </p:spPr>
      </p:pic>
      <p:sp>
        <p:nvSpPr>
          <p:cNvPr id="14" name="Başlık 1">
            <a:extLst>
              <a:ext uri="{FF2B5EF4-FFF2-40B4-BE49-F238E27FC236}">
                <a16:creationId xmlns:a16="http://schemas.microsoft.com/office/drawing/2014/main" id="{4291AC8D-3524-9BE1-9DCC-A51D7951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/>
          <a:lstStyle/>
          <a:p>
            <a:r>
              <a:rPr lang="tr-TR" sz="4000" dirty="0" err="1"/>
              <a:t>Explanation</a:t>
            </a:r>
            <a:r>
              <a:rPr lang="tr-TR" sz="4000" dirty="0"/>
              <a:t> of </a:t>
            </a:r>
            <a:r>
              <a:rPr lang="tr-TR" sz="4000" dirty="0" err="1"/>
              <a:t>MediaPipe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968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3BEEE7C-AE4A-9EA9-2A59-FD193C512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6</a:t>
            </a:fld>
            <a:endParaRPr lang="tr-TR" altLang="en-US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F57D77CA-FA30-2418-B158-FAABC123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/>
          <a:lstStyle/>
          <a:p>
            <a:r>
              <a:rPr lang="tr-TR" sz="4000" dirty="0" err="1"/>
              <a:t>Explanation</a:t>
            </a:r>
            <a:r>
              <a:rPr lang="tr-TR" sz="4000" dirty="0"/>
              <a:t> of </a:t>
            </a:r>
            <a:r>
              <a:rPr lang="tr-TR" sz="4000" dirty="0" err="1"/>
              <a:t>MediaPipe</a:t>
            </a:r>
            <a:r>
              <a:rPr lang="tr-TR" sz="4000" dirty="0"/>
              <a:t> - </a:t>
            </a:r>
            <a:r>
              <a:rPr lang="tr-TR" sz="4000" dirty="0" err="1"/>
              <a:t>contd</a:t>
            </a:r>
            <a:endParaRPr lang="en-US" sz="4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99DD203-6E0A-9572-2509-6171A245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3488610" cy="168622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40F9033-FBE8-1B0C-550A-2108B75B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43000"/>
            <a:ext cx="3488610" cy="168622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5FA1205-9870-AA93-D621-A8A7D6C24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68" y="3581400"/>
            <a:ext cx="4377263" cy="23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2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94D0F7-4AB2-944E-E034-EE1D3098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Flowchart</a:t>
            </a:r>
            <a:r>
              <a:rPr lang="tr-TR" dirty="0"/>
              <a:t> of Program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22E4509-5528-97B1-ADDC-8B67E7E55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7</a:t>
            </a:fld>
            <a:endParaRPr lang="tr-T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99934D-9554-0846-2A81-3B4EFFD2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838200"/>
            <a:ext cx="3478135" cy="56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57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4C544A-2B53-96EF-D2E5-1ED35347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could</a:t>
            </a:r>
            <a:r>
              <a:rPr lang="tr-TR" sz="3600" dirty="0"/>
              <a:t> be done </a:t>
            </a:r>
            <a:r>
              <a:rPr lang="tr-TR" sz="3600" dirty="0" err="1"/>
              <a:t>from</a:t>
            </a:r>
            <a:r>
              <a:rPr lang="tr-TR" sz="3600" dirty="0"/>
              <a:t> </a:t>
            </a:r>
            <a:r>
              <a:rPr lang="tr-TR" sz="3600" dirty="0" err="1"/>
              <a:t>now</a:t>
            </a:r>
            <a:r>
              <a:rPr lang="tr-TR" sz="3600" dirty="0"/>
              <a:t> on?</a:t>
            </a:r>
            <a:endParaRPr lang="en-US" sz="36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168B101-65DC-0A08-3764-D0BD0F2BA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8</a:t>
            </a:fld>
            <a:endParaRPr lang="tr-TR" alt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116FF61-95B7-43EB-FC5F-5FF36C0BBF4D}"/>
              </a:ext>
            </a:extLst>
          </p:cNvPr>
          <p:cNvSpPr txBox="1"/>
          <p:nvPr/>
        </p:nvSpPr>
        <p:spPr>
          <a:xfrm>
            <a:off x="457199" y="118246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Program is </a:t>
            </a: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on Raspberry Pi, but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additional</a:t>
            </a:r>
            <a:r>
              <a:rPr lang="tr-TR" dirty="0"/>
              <a:t> </a:t>
            </a:r>
            <a:r>
              <a:rPr lang="tr-TR" dirty="0" err="1"/>
              <a:t>hardwares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it.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</a:t>
            </a:r>
            <a:r>
              <a:rPr lang="tr-TR" dirty="0" err="1"/>
              <a:t>portability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embed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hardware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driver</a:t>
            </a:r>
            <a:r>
              <a:rPr lang="tr-TR" dirty="0"/>
              <a:t> panel.</a:t>
            </a:r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7871F8B-C4F7-E7F7-CA69-28C30745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16" y="2971800"/>
            <a:ext cx="3473967" cy="19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BFEA7C-6644-881F-A06C-EF06D22A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949B052-E96D-7746-5CA0-CF8C10AA6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9</a:t>
            </a:fld>
            <a:endParaRPr lang="tr-TR" alt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5FB6BF-7C52-EE23-7E87-F7578020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2600"/>
            <a:ext cx="725197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210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788</Words>
  <Application>Microsoft Office PowerPoint</Application>
  <PresentationFormat>Ekran Gösterisi (4:3)</PresentationFormat>
  <Paragraphs>98</Paragraphs>
  <Slides>15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Roboto</vt:lpstr>
      <vt:lpstr>Tahoma</vt:lpstr>
      <vt:lpstr>Default Design</vt:lpstr>
      <vt:lpstr>Driver Drowsiness Detection System </vt:lpstr>
      <vt:lpstr>Content</vt:lpstr>
      <vt:lpstr>Project Definition</vt:lpstr>
      <vt:lpstr>What is done so far?</vt:lpstr>
      <vt:lpstr>Explanation of MediaPipe</vt:lpstr>
      <vt:lpstr>Explanation of MediaPipe - contd</vt:lpstr>
      <vt:lpstr>Flowchart of Program</vt:lpstr>
      <vt:lpstr>What could be done from now on?</vt:lpstr>
      <vt:lpstr>Test Results</vt:lpstr>
      <vt:lpstr>Test Results</vt:lpstr>
      <vt:lpstr>Test Results</vt:lpstr>
      <vt:lpstr>Test Results</vt:lpstr>
      <vt:lpstr>Test Results</vt:lpstr>
      <vt:lpstr>Success Criterias</vt:lpstr>
      <vt:lpstr>Resources and References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Talha Yolcu</cp:lastModifiedBy>
  <cp:revision>249</cp:revision>
  <dcterms:created xsi:type="dcterms:W3CDTF">2007-08-26T20:02:13Z</dcterms:created>
  <dcterms:modified xsi:type="dcterms:W3CDTF">2023-01-17T15:29:03Z</dcterms:modified>
</cp:coreProperties>
</file>